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9533-645C-4E5E-A3B9-1FCB18609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9E9E8-7E32-49BA-A4FA-6394D272B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4E6F-B5E3-4B5A-9A67-BF9DE4CA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00E5A-F2D6-45C6-A862-B37FC8D7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BF1D-0B80-483F-B2D1-CA323C63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5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4660-9834-4FF7-AD84-1D485811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09E95-272E-45C3-A4FB-507774854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8716-58F8-4E1F-B432-B360FEE9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DCE4-E357-4C4F-97CC-C7B7F118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1F3D-168E-42F1-9F9E-840079D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63E86-EA7A-4400-90BD-F7F670C00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20A41-9BFF-445A-8524-BD1BDF729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E4058-196A-4675-9EE1-CDDE7DE5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FC43-C34C-481F-8A84-CB34F86D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A798-29DE-4C3C-9BA1-F83ABBF6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E4D2-0CD3-4DB1-9FFA-71990E23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ED48-09BA-4442-95E0-4A600A215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DB392-3651-449A-BD60-67388459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C5704-ED60-4E67-BA67-207EBB95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FCC2F-FE80-4E1E-B0AE-DA83A710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9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4D9D-6672-4EB6-9D79-99A56FD8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D9C84-9E20-4294-8B92-227DD14E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5EDE4-F2F7-4498-97EF-02CDE0FA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033A-CC75-4125-B8D5-3F41262F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C97B-92E6-405B-9185-F061FD10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5167-6C2C-4872-BB01-B2CAB944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CF47-689F-4AAE-BB77-B460AD74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F9051-6AC4-445C-9648-B08A79D78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EA00D-B247-4ED3-8BAF-7F25064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8A96F-65F0-49E5-A9BF-51295F40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A1273-CC7A-4EBE-9D60-F523237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8400-7B11-478A-88FB-E21588F3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380C0-CB68-42B5-A14B-041A68F5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E114-7305-4B9D-A435-0BF1C7D4E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97859-4B50-4CDA-AF60-B8E6E874A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61E20-FB41-4C73-8880-66961F7F4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8968-F449-4412-B6CA-DF6C28B1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8CD8E-5D32-4E9B-A166-49C22E4F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C6A04-A664-4BE5-B9A5-2F78CF12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13-FB86-431A-8CE2-B14637F1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60ED8-9621-4004-A7CF-8E9A34F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C4EB8-FE88-4AA3-920E-DD3193D5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CA5A4-131E-423B-8092-963C0D5F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3E773-8E11-4622-8DC0-14BDC03B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FF888-8FD6-482C-BAEA-BD22476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33C47-48F2-44B7-BE13-275BEA97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48E3-ABB5-4B07-BD6C-B1FA7C14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91E6B-CB6C-4AAB-9FB9-51A9C8EF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4162-BEF6-48BD-9DFF-04E09D8C2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FCE6-5EAD-4810-A6D4-F6216BD8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85722-1596-445F-B09C-D7E641C4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04E45-B3D7-42DB-830A-46F6CD7D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FB7D-4991-42C3-B0E7-078A86DE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0C615-1724-4634-B0C6-4D112BEF5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D6A0A-15C5-43EA-803D-77C038F9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4CA0E-2FAE-4D87-8D8F-EF96D632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CB6AB-FE0E-48E8-808D-69469D98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35E62-6F79-4A19-86CA-736FF9F7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9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25E23-2F5A-4B08-9CE1-21202712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4304-82F9-4942-8C72-5DE148F5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B8B05-CA51-49A4-8AFB-DEFF4943D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5DEC-E021-4D53-BCC2-8302843E318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FEF23-DAE8-4563-B6A5-4D18BF8E5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03B70-6361-4DCC-98EA-3253BCFAF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6E3A-CB79-4B0F-80C0-8CF3576B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bd.fnal.gov/controls/micro_p/IOTA_BiRA_Power_Supplier_Support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roduct.tdk.com/en/system/files?file=dam/doc/product/power/switching-power/prg-power/catalog/genesys_e_1u-750w-1500w.pdf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bira.com/pcrc---precision-current-regulator-controller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bira.com/uploads/1/2/4/4/124443461/emcor_user_manual_-_7-12-2019.pdf" TargetMode="External"/><Relationship Id="rId4" Type="http://schemas.openxmlformats.org/officeDocument/2006/relationships/hyperlink" Target="https://www.bira.com/mcor-crate-datasheet.html" TargetMode="External"/><Relationship Id="rId9" Type="http://schemas.openxmlformats.org/officeDocument/2006/relationships/hyperlink" Target="https://www.powerandtest.com/power/dc-power-supplies/sfa-seri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hyperlink" Target="https://en.wikipedia.org/wiki/Preboot_Execution_Environ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d.fnal.gov/controls/micro_p/emcor_2517_user_manual.pdf" TargetMode="External"/><Relationship Id="rId2" Type="http://schemas.openxmlformats.org/officeDocument/2006/relationships/hyperlink" Target="https://cdcvs.fnal.gov/redmine/projects/acsys-fe/repository/dev-ps_bira/revisions/master/sho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bd.fnal.gov/controls/micro_p/pcrc_users_manual_tdk_genesy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4BE99-2065-4DFD-8370-F0A01FDCC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IOTA Power Supply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FF47B-E8C9-486A-9308-79F0D3DAF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331510"/>
            <a:ext cx="8578699" cy="114548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Jimmy You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Aug. 12, 2021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  <a:hlinkClick r:id="rId2"/>
              </a:rPr>
              <a:t>URL: IOTA_BiRA_Power_Supplier_Support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551B0-8C4A-48EA-A2C7-D0FBF164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78" y="958527"/>
            <a:ext cx="10256044" cy="4934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Hardware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BE6B4-2869-4AA5-99B0-70E68FCB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10848"/>
          <a:stretch/>
        </p:blipFill>
        <p:spPr>
          <a:xfrm rot="5400000">
            <a:off x="93367" y="2841856"/>
            <a:ext cx="3660185" cy="27496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F8B216-3BAC-43EE-9E67-5BCDA9183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610042" y="3037959"/>
            <a:ext cx="3660186" cy="23574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000EA4-1D65-4FCA-BCBD-F3C67B5C1D0D}"/>
              </a:ext>
            </a:extLst>
          </p:cNvPr>
          <p:cNvSpPr txBox="1"/>
          <p:nvPr/>
        </p:nvSpPr>
        <p:spPr>
          <a:xfrm>
            <a:off x="2348507" y="2496310"/>
            <a:ext cx="5238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https://www.bira.com/mcor-crate-datasheet.html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345E-D6E3-4302-B8C5-99023D004721}"/>
              </a:ext>
            </a:extLst>
          </p:cNvPr>
          <p:cNvSpPr txBox="1"/>
          <p:nvPr/>
        </p:nvSpPr>
        <p:spPr>
          <a:xfrm>
            <a:off x="3298280" y="2852418"/>
            <a:ext cx="4392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Ethernet MCOR (EMCOR) Controller Module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68C6E-DC31-4F50-8B52-4C8E1E27A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60" y="5689869"/>
            <a:ext cx="7982340" cy="8945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44788F-F832-4CDD-90B3-FFE4B661306E}"/>
              </a:ext>
            </a:extLst>
          </p:cNvPr>
          <p:cNvSpPr txBox="1"/>
          <p:nvPr/>
        </p:nvSpPr>
        <p:spPr>
          <a:xfrm>
            <a:off x="4342945" y="5201665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PCRC(Precision Current Regulator Controller)-7272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336E8-5867-472C-95D2-766546572BB5}"/>
              </a:ext>
            </a:extLst>
          </p:cNvPr>
          <p:cNvSpPr txBox="1"/>
          <p:nvPr/>
        </p:nvSpPr>
        <p:spPr>
          <a:xfrm>
            <a:off x="6027783" y="4869471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TDK-Lambda GEN30-25 supplies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01A0C-6439-4F42-A7A6-BD47F04A19CC}"/>
              </a:ext>
            </a:extLst>
          </p:cNvPr>
          <p:cNvSpPr txBox="1"/>
          <p:nvPr/>
        </p:nvSpPr>
        <p:spPr>
          <a:xfrm>
            <a:off x="6531913" y="4558780"/>
            <a:ext cx="3180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i="0" dirty="0">
                <a:solidFill>
                  <a:srgbClr val="ED1C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Ametek DC Power Supplies</a:t>
            </a:r>
            <a:endParaRPr lang="en-US" i="0" dirty="0">
              <a:solidFill>
                <a:srgbClr val="ED1C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7484-6B62-4DCB-880B-18D734DC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7" y="232436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PXE boot process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C483E5-BE6B-4451-89AF-235DA88E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37" y="4208762"/>
            <a:ext cx="11043144" cy="2287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Client broadcasts DHCPDISCOVER.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server responds with IP address,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Times New Roman" panose="02020603050405020304" pitchFamily="18" charset="0"/>
              </a:rPr>
              <a:t>next-server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Times New Roman" panose="02020603050405020304" pitchFamily="18" charset="0"/>
              </a:rPr>
              <a:t>filename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Client sends TFTP request to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Times New Roman" panose="02020603050405020304" pitchFamily="18" charset="0"/>
              </a:rPr>
              <a:t>next-server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asking to retrieve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Times New Roman" panose="02020603050405020304" pitchFamily="18" charset="0"/>
              </a:rPr>
              <a:t>filename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TFTP server responds and sends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Times New Roman" panose="02020603050405020304" pitchFamily="18" charset="0"/>
              </a:rPr>
              <a:t>filename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client.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Client executes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cs typeface="Times New Roman" panose="02020603050405020304" pitchFamily="18" charset="0"/>
              </a:rPr>
              <a:t>filename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loads the kernel. </a:t>
            </a:r>
          </a:p>
          <a:p>
            <a:pPr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execute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/local/epics/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iocCommon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/{host}/startup.sh (</a:t>
            </a: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/usr/local/epics/youj/</a:t>
            </a:r>
            <a:r>
              <a:rPr kumimoji="0" lang="pt-BR" alt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rios 0000:01:00.0@0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5C4EEB1E-A8A0-49F8-9AA7-949837AEA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03" y="5177020"/>
            <a:ext cx="205431" cy="205431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6EFD49A6-F7FF-471A-91C0-D8C5669D7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702" y="4359135"/>
            <a:ext cx="205431" cy="205431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9AB422BC-975D-4604-A692-3B53552796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007" y="5965415"/>
            <a:ext cx="205431" cy="205431"/>
          </a:xfrm>
          <a:prstGeom prst="rect">
            <a:avLst/>
          </a:prstGeom>
        </p:spPr>
      </p:pic>
      <p:pic>
        <p:nvPicPr>
          <p:cNvPr id="14" name="Graphic 13" descr="Badge 4 with solid fill">
            <a:extLst>
              <a:ext uri="{FF2B5EF4-FFF2-40B4-BE49-F238E27FC236}">
                <a16:creationId xmlns:a16="http://schemas.microsoft.com/office/drawing/2014/main" id="{6E9ABE98-4825-401D-BB74-61A26C21A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006" y="5541243"/>
            <a:ext cx="205431" cy="205431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00A2CC7C-4C50-47CC-9771-75C0B5AEFC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60453">
            <a:off x="569110" y="4804348"/>
            <a:ext cx="240354" cy="240354"/>
          </a:xfrm>
          <a:prstGeom prst="rect">
            <a:avLst/>
          </a:prstGeom>
        </p:spPr>
      </p:pic>
      <p:pic>
        <p:nvPicPr>
          <p:cNvPr id="20" name="Content Placeholder 19" descr="Diagram&#10;&#10;Description automatically generated">
            <a:extLst>
              <a:ext uri="{FF2B5EF4-FFF2-40B4-BE49-F238E27FC236}">
                <a16:creationId xmlns:a16="http://schemas.microsoft.com/office/drawing/2014/main" id="{6FFFDA72-96B7-4744-A608-DD7AE9DF1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7" y="1557999"/>
            <a:ext cx="5371729" cy="2362931"/>
          </a:xfr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9DC9A8E0-86DA-4EEC-964E-CD806AC7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946" y="589741"/>
            <a:ext cx="6080991" cy="41183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hcpd.conf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clxsrv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(snippet from Jim)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BiRa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-EMCOR EPICS IOC's: FAST/IOTA Jimmy You and Kermit Carlson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group {         #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BiRA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-EMCOR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</a:t>
            </a:r>
            <a:r>
              <a:rPr lang="en-US" sz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next-server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clxsrv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 # TFTP server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if exists user-class and option user-class = 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iPXE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" {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    </a:t>
            </a:r>
            <a:r>
              <a:rPr lang="en-US" sz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filename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linuxRT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/boot/ipxe.ini";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}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elsif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option client-architecture = 00:00 {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    </a:t>
            </a:r>
            <a:r>
              <a:rPr lang="en-US" sz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filename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linuxRT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/boot/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undionly.kpxe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";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} else {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    </a:t>
            </a:r>
            <a:r>
              <a:rPr lang="en-US" sz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filename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ipxe.efi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";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}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host bira-emcor-2517-osc-1.fnal.gov  {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 hardware ethernet 00:07:32:4E:41:FA;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fixed-address </a:t>
            </a:r>
            <a:r>
              <a:rPr lang="en-US" sz="12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131.225.118.159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}</a:t>
            </a: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 # End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BiRa</a:t>
            </a:r>
            <a:r>
              <a:rPr lang="en-US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-EMCOR group</a:t>
            </a:r>
            <a:b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1ADC2-4195-461E-85E0-F061E664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288E0-5B6F-4FCE-B47C-FBED9A88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9" t="-393" r="-3985" b="-3"/>
          <a:stretch/>
        </p:blipFill>
        <p:spPr>
          <a:xfrm>
            <a:off x="704850" y="2667000"/>
            <a:ext cx="6739659" cy="350996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DB35E1-DF40-4F12-A73A-AC256A73B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550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8D771-7073-49C4-87DF-18D3C82C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Deployment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CD88DFB-9CB6-4FB3-BD18-0595616DD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1" t="-1886" r="-3301" b="-629"/>
          <a:stretch/>
        </p:blipFill>
        <p:spPr>
          <a:xfrm>
            <a:off x="531623" y="2273300"/>
            <a:ext cx="6740905" cy="442814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7B2542-5113-466C-AAE9-354CD610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7270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210E3-9933-409E-9762-C5799309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Operation/Monitor/Troubleshooting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34CD0-143C-4C5E-97DC-7270503FB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ssh</a:t>
            </a:r>
            <a:r>
              <a:rPr lang="en-US" sz="2000" dirty="0"/>
              <a:t> root@bira-emcor-2517-osc-1 to access the shell</a:t>
            </a:r>
          </a:p>
          <a:p>
            <a:pPr marL="0" indent="0">
              <a:buNone/>
            </a:pPr>
            <a:r>
              <a:rPr lang="en-US" sz="2000" dirty="0"/>
              <a:t>   (public-key authentication is required. Must register at </a:t>
            </a:r>
            <a:r>
              <a:rPr lang="en-US" sz="2000" dirty="0" err="1"/>
              <a:t>clxsrv</a:t>
            </a:r>
            <a:r>
              <a:rPr lang="en-US" sz="2000" dirty="0"/>
              <a:t> by Jim)</a:t>
            </a:r>
          </a:p>
          <a:p>
            <a:r>
              <a:rPr lang="en-US" sz="2000" dirty="0"/>
              <a:t>Monitor parameter page: H55/16</a:t>
            </a:r>
          </a:p>
          <a:p>
            <a:r>
              <a:rPr lang="en-US" sz="2000" dirty="0"/>
              <a:t>Standard Erlang frontend running on clx28</a:t>
            </a:r>
          </a:p>
          <a:p>
            <a:r>
              <a:rPr lang="en-US" sz="2000" dirty="0"/>
              <a:t>BiRa EMCOR 2517 controller listens to UDP on port 4444</a:t>
            </a:r>
          </a:p>
          <a:p>
            <a:r>
              <a:rPr lang="en-US" sz="2000" dirty="0"/>
              <a:t>BiRa PCRC 7272 controller listens to UDP on port 2000</a:t>
            </a:r>
          </a:p>
          <a:p>
            <a:r>
              <a:rPr lang="en-US" sz="2000" dirty="0"/>
              <a:t>Source code at </a:t>
            </a:r>
            <a:r>
              <a:rPr lang="en-US" sz="2000" dirty="0">
                <a:hlinkClick r:id="rId2"/>
              </a:rPr>
              <a:t>GIT</a:t>
            </a:r>
            <a:endParaRPr lang="en-US" sz="2000" dirty="0"/>
          </a:p>
          <a:p>
            <a:r>
              <a:rPr lang="en-US" sz="2000" dirty="0">
                <a:hlinkClick r:id="rId3"/>
              </a:rPr>
              <a:t>BiRa EMCOR 2517 user manual</a:t>
            </a:r>
            <a:endParaRPr lang="en-US" sz="2000" dirty="0"/>
          </a:p>
          <a:p>
            <a:r>
              <a:rPr lang="en-US" sz="2000" dirty="0">
                <a:hlinkClick r:id="rId4"/>
              </a:rPr>
              <a:t>BiRa PCRC 7272 user manual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374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Calibri</vt:lpstr>
      <vt:lpstr>Calibri Light</vt:lpstr>
      <vt:lpstr>Courier New</vt:lpstr>
      <vt:lpstr>Times New Roman</vt:lpstr>
      <vt:lpstr>Office Theme</vt:lpstr>
      <vt:lpstr>IOTA Power Supply Support</vt:lpstr>
      <vt:lpstr>Hardware</vt:lpstr>
      <vt:lpstr>PXE boot process</vt:lpstr>
      <vt:lpstr>Software</vt:lpstr>
      <vt:lpstr>Deployment</vt:lpstr>
      <vt:lpstr>Operation/Monitor/Troubleshooting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BiRA Power Supplier Frontend</dc:title>
  <dc:creator>Jianming You</dc:creator>
  <cp:lastModifiedBy>Jianming You</cp:lastModifiedBy>
  <cp:revision>74</cp:revision>
  <dcterms:created xsi:type="dcterms:W3CDTF">2021-08-09T19:40:05Z</dcterms:created>
  <dcterms:modified xsi:type="dcterms:W3CDTF">2021-08-11T15:32:26Z</dcterms:modified>
</cp:coreProperties>
</file>